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3" r:id="rId4"/>
    <p:sldId id="264" r:id="rId5"/>
    <p:sldId id="258" r:id="rId6"/>
    <p:sldId id="284" r:id="rId7"/>
    <p:sldId id="267" r:id="rId8"/>
    <p:sldId id="282" r:id="rId9"/>
    <p:sldId id="285" r:id="rId10"/>
    <p:sldId id="272" r:id="rId11"/>
    <p:sldId id="260" r:id="rId12"/>
    <p:sldId id="287" r:id="rId13"/>
    <p:sldId id="288" r:id="rId14"/>
    <p:sldId id="290" r:id="rId15"/>
    <p:sldId id="289" r:id="rId16"/>
    <p:sldId id="291" r:id="rId17"/>
    <p:sldId id="292" r:id="rId18"/>
    <p:sldId id="293" r:id="rId19"/>
    <p:sldId id="294" r:id="rId20"/>
    <p:sldId id="295" r:id="rId21"/>
    <p:sldId id="261" r:id="rId22"/>
    <p:sldId id="281" r:id="rId23"/>
  </p:sldIdLst>
  <p:sldSz cx="18288000" cy="10287000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Bebas Neue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 autoAdjust="0"/>
    <p:restoredTop sz="94622" autoAdjust="0"/>
  </p:normalViewPr>
  <p:slideViewPr>
    <p:cSldViewPr>
      <p:cViewPr varScale="1">
        <p:scale>
          <a:sx n="57" d="100"/>
          <a:sy n="57" d="100"/>
        </p:scale>
        <p:origin x="36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2151423" y="-8030135"/>
            <a:ext cx="25581673" cy="26174213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DDEFF0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846168" y="1086672"/>
            <a:ext cx="8297832" cy="817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66"/>
              </a:lnSpc>
            </a:pPr>
            <a:r>
              <a:rPr lang="en-US" sz="9609" spc="980" dirty="0">
                <a:solidFill>
                  <a:srgbClr val="7C6CE3"/>
                </a:solidFill>
                <a:latin typeface="Bebas Neue Bold"/>
              </a:rPr>
              <a:t>IMPLEMENTACIÓN DE UN APLICATIVO MÓVIL "NUTRI APP"</a:t>
            </a:r>
          </a:p>
          <a:p>
            <a:pPr>
              <a:lnSpc>
                <a:spcPts val="10666"/>
              </a:lnSpc>
            </a:pPr>
            <a:endParaRPr lang="en-US" sz="9609" spc="980" dirty="0">
              <a:solidFill>
                <a:srgbClr val="7C6CE3"/>
              </a:solidFill>
              <a:latin typeface="Bebas Neue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144000" y="1028700"/>
            <a:ext cx="8572500" cy="8229600"/>
          </a:xfrm>
          <a:custGeom>
            <a:avLst/>
            <a:gdLst/>
            <a:ahLst/>
            <a:cxnLst/>
            <a:rect l="l" t="t" r="r" b="b"/>
            <a:pathLst>
              <a:path w="8572500" h="8229600">
                <a:moveTo>
                  <a:pt x="0" y="0"/>
                </a:moveTo>
                <a:lnTo>
                  <a:pt x="8572500" y="0"/>
                </a:lnTo>
                <a:lnTo>
                  <a:pt x="85725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00800" y="5161546"/>
            <a:ext cx="7772400" cy="1182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69"/>
              </a:lnSpc>
              <a:spcBef>
                <a:spcPct val="0"/>
              </a:spcBef>
            </a:pPr>
            <a:r>
              <a:rPr lang="en-US" sz="19900" spc="713" dirty="0">
                <a:solidFill>
                  <a:srgbClr val="7C6CE3"/>
                </a:solidFill>
                <a:latin typeface="Bebas Neue Bold"/>
              </a:rPr>
              <a:t>SCRUM</a:t>
            </a:r>
            <a:endParaRPr lang="en-US" sz="19900" u="none" spc="713" dirty="0">
              <a:solidFill>
                <a:srgbClr val="7C6CE3"/>
              </a:solidFill>
              <a:latin typeface="Bebas Neue Bold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8149950" y="2107642"/>
            <a:ext cx="20144814" cy="2066322"/>
            <a:chOff x="0" y="0"/>
            <a:chExt cx="26859752" cy="2755096"/>
          </a:xfrm>
        </p:grpSpPr>
        <p:grpSp>
          <p:nvGrpSpPr>
            <p:cNvPr id="17" name="Group 17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9610"/>
            <a:ext cx="16230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11500" spc="713" dirty="0">
                <a:solidFill>
                  <a:srgbClr val="7C6CE3"/>
                </a:solidFill>
                <a:latin typeface="Bebas Neue Bold"/>
              </a:rPr>
              <a:t>inicio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72010" y="4315151"/>
            <a:ext cx="3521754" cy="254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Los riesgos que se puedan presentar en el proyecto son: Un integrante decida retirarse del grupo, problemas de salud e inconvenientes para poder realizar la reunión de manera presencial.</a:t>
            </a:r>
            <a:endParaRPr lang="en-US" sz="2000" dirty="0">
              <a:solidFill>
                <a:srgbClr val="000000"/>
              </a:solidFill>
              <a:latin typeface="Rubi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8555" y="4315151"/>
            <a:ext cx="4514084" cy="4146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● Registro de usuarios y nutricionistas en la aplicación.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● Funcionalidad para que los nutricionistas ingresen su especialidad y detalles profesionales.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● Sistema de búsqueda para que los usuarios encuentren nutricionistas según especialidad.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● Capacidad para que los usuarios elijan y se conecten con un nutricionista específico.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2000" dirty="0">
                <a:solidFill>
                  <a:srgbClr val="000000"/>
                </a:solidFill>
                <a:latin typeface="Rubik"/>
              </a:rPr>
              <a:t>● Administración de los usuarios y nutricionistas.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95725" y="3994550"/>
            <a:ext cx="5562600" cy="446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1800" b="1" dirty="0">
                <a:solidFill>
                  <a:srgbClr val="000000"/>
                </a:solidFill>
                <a:latin typeface="Rubik"/>
              </a:rPr>
              <a:t>Product Owner</a:t>
            </a:r>
            <a:r>
              <a:rPr lang="es-ES" sz="1800" dirty="0">
                <a:solidFill>
                  <a:srgbClr val="000000"/>
                </a:solidFill>
                <a:latin typeface="Rubik"/>
              </a:rPr>
              <a:t>: </a:t>
            </a:r>
            <a:r>
              <a:rPr lang="es-ES" dirty="0">
                <a:solidFill>
                  <a:srgbClr val="000000"/>
                </a:solidFill>
                <a:latin typeface="Rubik"/>
              </a:rPr>
              <a:t>R</a:t>
            </a:r>
            <a:r>
              <a:rPr lang="es-ES" sz="1800" dirty="0">
                <a:solidFill>
                  <a:srgbClr val="000000"/>
                </a:solidFill>
                <a:latin typeface="Rubik"/>
              </a:rPr>
              <a:t>esponsable de representar a los usuarios, definir los requisitos del producto y priorizar el backlog. </a:t>
            </a:r>
            <a:r>
              <a:rPr lang="es-ES" dirty="0">
                <a:solidFill>
                  <a:srgbClr val="000000"/>
                </a:solidFill>
                <a:latin typeface="Rubik"/>
              </a:rPr>
              <a:t>R</a:t>
            </a:r>
            <a:r>
              <a:rPr lang="es-ES" sz="1800" dirty="0">
                <a:solidFill>
                  <a:srgbClr val="000000"/>
                </a:solidFill>
                <a:latin typeface="Rubik"/>
              </a:rPr>
              <a:t>epresentado por: Miguel Ángel Huallpa Ccorihuaman.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s-ES" sz="1800" dirty="0">
              <a:solidFill>
                <a:srgbClr val="000000"/>
              </a:solidFill>
              <a:latin typeface="Rubik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1800" b="1" dirty="0">
                <a:solidFill>
                  <a:srgbClr val="000000"/>
                </a:solidFill>
                <a:latin typeface="Rubik"/>
              </a:rPr>
              <a:t>Scrum Master: </a:t>
            </a:r>
            <a:r>
              <a:rPr lang="es-ES" sz="1800" dirty="0">
                <a:solidFill>
                  <a:srgbClr val="000000"/>
                </a:solidFill>
                <a:latin typeface="Rubik"/>
              </a:rPr>
              <a:t>Facilitará el proceso Scrum y garantizará que se sigan las prácticas adecuadas. Será representado por: Milagros Soria Guerrero.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s-ES" sz="1800" dirty="0">
              <a:solidFill>
                <a:srgbClr val="000000"/>
              </a:solidFill>
              <a:latin typeface="Rubik"/>
            </a:endParaRP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1800" b="1" dirty="0">
                <a:solidFill>
                  <a:srgbClr val="000000"/>
                </a:solidFill>
                <a:latin typeface="Rubik"/>
              </a:rPr>
              <a:t>Equipo de Desarrollo: </a:t>
            </a:r>
            <a:r>
              <a:rPr lang="es-ES" sz="1800" dirty="0">
                <a:solidFill>
                  <a:srgbClr val="000000"/>
                </a:solidFill>
                <a:latin typeface="Rubik"/>
              </a:rPr>
              <a:t>Los integrantes que se encargarán de desarrollar el proyecto son: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1800" dirty="0">
                <a:solidFill>
                  <a:srgbClr val="000000"/>
                </a:solidFill>
                <a:latin typeface="Rubik"/>
              </a:rPr>
              <a:t>● Isaías Vicente Castro Ugaz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s-ES" sz="1800" dirty="0">
                <a:solidFill>
                  <a:srgbClr val="000000"/>
                </a:solidFill>
                <a:latin typeface="Rubik"/>
              </a:rPr>
              <a:t>● Gustavo Adolfo Gómez Ángeles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Rubik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3246439" y="2381980"/>
            <a:ext cx="10850574" cy="9525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3008724" y="1919127"/>
            <a:ext cx="960052" cy="9600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u="none" spc="587">
                  <a:solidFill>
                    <a:srgbClr val="000000"/>
                  </a:solidFill>
                  <a:latin typeface="Bebas Neue"/>
                </a:rPr>
                <a:t>1.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52862" y="1919127"/>
            <a:ext cx="960052" cy="9600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F6F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>
                  <a:solidFill>
                    <a:srgbClr val="000000"/>
                  </a:solidFill>
                  <a:latin typeface="Bebas Neue"/>
                </a:rPr>
                <a:t>2</a:t>
              </a:r>
              <a:r>
                <a:rPr lang="en-US" sz="3918" u="none" spc="587">
                  <a:solidFill>
                    <a:srgbClr val="000000"/>
                  </a:solidFill>
                  <a:latin typeface="Bebas Neue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97000" y="1919127"/>
            <a:ext cx="960052" cy="9600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>
                  <a:solidFill>
                    <a:srgbClr val="000000"/>
                  </a:solidFill>
                  <a:latin typeface="Bebas Neue"/>
                </a:rPr>
                <a:t>3</a:t>
              </a:r>
              <a:r>
                <a:rPr lang="en-US" sz="3918" u="none" spc="587" dirty="0">
                  <a:solidFill>
                    <a:srgbClr val="000000"/>
                  </a:solidFill>
                  <a:latin typeface="Bebas Neue"/>
                </a:rPr>
                <a:t>.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2FBE923-1DA5-170F-2500-351691868A2C}"/>
              </a:ext>
            </a:extLst>
          </p:cNvPr>
          <p:cNvSpPr txBox="1"/>
          <p:nvPr/>
        </p:nvSpPr>
        <p:spPr>
          <a:xfrm>
            <a:off x="1981200" y="2890430"/>
            <a:ext cx="28796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5400" spc="713" dirty="0">
                <a:solidFill>
                  <a:srgbClr val="7C6CE3"/>
                </a:solidFill>
                <a:latin typeface="Bebas Neue Bold"/>
              </a:rPr>
              <a:t>alcance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6DEA-7211-04DF-DD8C-12722ED7C890}"/>
              </a:ext>
            </a:extLst>
          </p:cNvPr>
          <p:cNvSpPr txBox="1"/>
          <p:nvPr/>
        </p:nvSpPr>
        <p:spPr>
          <a:xfrm>
            <a:off x="7593053" y="2831387"/>
            <a:ext cx="28796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5400" spc="713" dirty="0">
                <a:solidFill>
                  <a:srgbClr val="7C6CE3"/>
                </a:solidFill>
                <a:latin typeface="Bebas Neue Bold"/>
              </a:rPr>
              <a:t>riesgos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391144F-F319-9262-7AB3-155369C86967}"/>
              </a:ext>
            </a:extLst>
          </p:cNvPr>
          <p:cNvSpPr txBox="1"/>
          <p:nvPr/>
        </p:nvSpPr>
        <p:spPr>
          <a:xfrm>
            <a:off x="13248304" y="2714008"/>
            <a:ext cx="28796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5400" spc="713" dirty="0">
                <a:solidFill>
                  <a:srgbClr val="7C6CE3"/>
                </a:solidFill>
                <a:latin typeface="Bebas Neue Bold"/>
              </a:rPr>
              <a:t>roles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9610"/>
            <a:ext cx="16230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11500" spc="713" dirty="0">
                <a:solidFill>
                  <a:srgbClr val="7C6CE3"/>
                </a:solidFill>
                <a:latin typeface="Bebas Neue Bold"/>
              </a:rPr>
              <a:t>PLANIFICACIÓN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5334331" y="3000590"/>
            <a:ext cx="7218707" cy="1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376422" y="2478597"/>
            <a:ext cx="960052" cy="9600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u="none" spc="587" dirty="0">
                  <a:solidFill>
                    <a:srgbClr val="000000"/>
                  </a:solidFill>
                  <a:latin typeface="Bebas Neue"/>
                </a:rPr>
                <a:t>1.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63034" y="2493968"/>
            <a:ext cx="960052" cy="9600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F6F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>
                  <a:solidFill>
                    <a:srgbClr val="000000"/>
                  </a:solidFill>
                  <a:latin typeface="Bebas Neue"/>
                </a:rPr>
                <a:t>2</a:t>
              </a:r>
              <a:r>
                <a:rPr lang="en-US" sz="3918" u="none" spc="587" dirty="0">
                  <a:solidFill>
                    <a:srgbClr val="000000"/>
                  </a:solidFill>
                  <a:latin typeface="Bebas Neue"/>
                </a:rPr>
                <a:t>.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2FBE923-1DA5-170F-2500-351691868A2C}"/>
              </a:ext>
            </a:extLst>
          </p:cNvPr>
          <p:cNvSpPr txBox="1"/>
          <p:nvPr/>
        </p:nvSpPr>
        <p:spPr>
          <a:xfrm>
            <a:off x="3485266" y="1509686"/>
            <a:ext cx="28796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5400" spc="713" dirty="0">
                <a:solidFill>
                  <a:srgbClr val="7C6CE3"/>
                </a:solidFill>
                <a:latin typeface="Bebas Neue Bold"/>
              </a:rPr>
              <a:t>SPRING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6DEA-7211-04DF-DD8C-12722ED7C890}"/>
              </a:ext>
            </a:extLst>
          </p:cNvPr>
          <p:cNvSpPr txBox="1"/>
          <p:nvPr/>
        </p:nvSpPr>
        <p:spPr>
          <a:xfrm>
            <a:off x="11468440" y="1542603"/>
            <a:ext cx="2879668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s-PE" sz="5400" spc="713" dirty="0">
                <a:solidFill>
                  <a:srgbClr val="7C6CE3"/>
                </a:solidFill>
                <a:latin typeface="Bebas Neue Bold"/>
              </a:rPr>
              <a:t>SPRING</a:t>
            </a: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E17584BD-7424-4C32-32BC-BA62F8B56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79915"/>
              </p:ext>
            </p:extLst>
          </p:nvPr>
        </p:nvGraphicFramePr>
        <p:xfrm>
          <a:off x="1484597" y="3531552"/>
          <a:ext cx="6743699" cy="599010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30381">
                  <a:extLst>
                    <a:ext uri="{9D8B030D-6E8A-4147-A177-3AD203B41FA5}">
                      <a16:colId xmlns:a16="http://schemas.microsoft.com/office/drawing/2014/main" val="3785127831"/>
                    </a:ext>
                  </a:extLst>
                </a:gridCol>
                <a:gridCol w="3308942">
                  <a:extLst>
                    <a:ext uri="{9D8B030D-6E8A-4147-A177-3AD203B41FA5}">
                      <a16:colId xmlns:a16="http://schemas.microsoft.com/office/drawing/2014/main" val="4041775463"/>
                    </a:ext>
                  </a:extLst>
                </a:gridCol>
                <a:gridCol w="1308479">
                  <a:extLst>
                    <a:ext uri="{9D8B030D-6E8A-4147-A177-3AD203B41FA5}">
                      <a16:colId xmlns:a16="http://schemas.microsoft.com/office/drawing/2014/main" val="2090250534"/>
                    </a:ext>
                  </a:extLst>
                </a:gridCol>
                <a:gridCol w="1295897">
                  <a:extLst>
                    <a:ext uri="{9D8B030D-6E8A-4147-A177-3AD203B41FA5}">
                      <a16:colId xmlns:a16="http://schemas.microsoft.com/office/drawing/2014/main" val="2214989426"/>
                    </a:ext>
                  </a:extLst>
                </a:gridCol>
              </a:tblGrid>
              <a:tr h="6318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ID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Historia de Usuario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Fecha Inicio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Fecha Fin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076364010"/>
                  </a:ext>
                </a:extLst>
              </a:tr>
              <a:tr h="7232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HI01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Registrar un nuevo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07/06/23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08/06/23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344271627"/>
                  </a:ext>
                </a:extLst>
              </a:tr>
              <a:tr h="6318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HI02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Búsqueda de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07/06/23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08/06/23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330265730"/>
                  </a:ext>
                </a:extLst>
              </a:tr>
              <a:tr h="6232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HI03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Seleccionar nutricionista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08/06/23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09/06/23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778467235"/>
                  </a:ext>
                </a:extLst>
              </a:tr>
              <a:tr h="6318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HI04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Contactar a nutricionista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08/06/23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09/06/23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499852036"/>
                  </a:ext>
                </a:extLst>
              </a:tr>
              <a:tr h="6232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HI05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Registrar usuario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12/06/23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12/06/23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030717441"/>
                  </a:ext>
                </a:extLst>
              </a:tr>
              <a:tr h="7232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HI06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Seleccionar horario de disponibilidad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13/06/23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14/06/23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73994409"/>
                  </a:ext>
                </a:extLst>
              </a:tr>
              <a:tr h="7232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HI07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Seleccionar suscripción de pago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13/06/23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14/06/23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886074269"/>
                  </a:ext>
                </a:extLst>
              </a:tr>
              <a:tr h="6232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HI08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Elegir método de pago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15/06/23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16/06/23 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55672883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E2A97544-A445-DB08-C7AC-A6CA202F0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213188"/>
              </p:ext>
            </p:extLst>
          </p:nvPr>
        </p:nvGraphicFramePr>
        <p:xfrm>
          <a:off x="9452484" y="3599671"/>
          <a:ext cx="6981150" cy="5921988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827396">
                  <a:extLst>
                    <a:ext uri="{9D8B030D-6E8A-4147-A177-3AD203B41FA5}">
                      <a16:colId xmlns:a16="http://schemas.microsoft.com/office/drawing/2014/main" val="1465266128"/>
                    </a:ext>
                  </a:extLst>
                </a:gridCol>
                <a:gridCol w="3296654">
                  <a:extLst>
                    <a:ext uri="{9D8B030D-6E8A-4147-A177-3AD203B41FA5}">
                      <a16:colId xmlns:a16="http://schemas.microsoft.com/office/drawing/2014/main" val="51791236"/>
                    </a:ext>
                  </a:extLst>
                </a:gridCol>
                <a:gridCol w="1435014">
                  <a:extLst>
                    <a:ext uri="{9D8B030D-6E8A-4147-A177-3AD203B41FA5}">
                      <a16:colId xmlns:a16="http://schemas.microsoft.com/office/drawing/2014/main" val="55860394"/>
                    </a:ext>
                  </a:extLst>
                </a:gridCol>
                <a:gridCol w="1422086">
                  <a:extLst>
                    <a:ext uri="{9D8B030D-6E8A-4147-A177-3AD203B41FA5}">
                      <a16:colId xmlns:a16="http://schemas.microsoft.com/office/drawing/2014/main" val="835132754"/>
                    </a:ext>
                  </a:extLst>
                </a:gridCol>
              </a:tblGrid>
              <a:tr h="4607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ID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Historia de Usuario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Fecha Inicio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Fecha Fin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720591368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HI09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Modificar método de pago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21/06/23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23/06/23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388567427"/>
                  </a:ext>
                </a:extLst>
              </a:tr>
              <a:tr h="87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HI10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Modificar datos de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21/06/23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23/06/23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767701763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HI11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Calificar a los nutricionistas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 26/06/23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27/06/23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977054394"/>
                  </a:ext>
                </a:extLst>
              </a:tr>
              <a:tr h="87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HI12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Modificar datos de los usuarios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26/06/23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27/06/23 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694005292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HI13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Administrar a los usuarios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28/06/23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30/06/23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578515940"/>
                  </a:ext>
                </a:extLst>
              </a:tr>
              <a:tr h="873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</a:rPr>
                        <a:t> HI14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Administrar a los nutricionistas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28/06/23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 30/06/23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76126232"/>
                  </a:ext>
                </a:extLst>
              </a:tr>
              <a:tr h="710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 HI15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Control de sesión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03/07/23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04/07/23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14781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70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6800" y="2588954"/>
            <a:ext cx="8534400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s-PE" sz="16600" spc="713" dirty="0">
                <a:solidFill>
                  <a:srgbClr val="7C6CE3"/>
                </a:solidFill>
                <a:latin typeface="Bebas Neue Bold"/>
              </a:rPr>
              <a:t>HISTORIAS DE USUARIO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8E5FDCD-FC63-4E89-20A6-17A024535C28}"/>
              </a:ext>
            </a:extLst>
          </p:cNvPr>
          <p:cNvGrpSpPr/>
          <p:nvPr/>
        </p:nvGrpSpPr>
        <p:grpSpPr>
          <a:xfrm rot="-5400000">
            <a:off x="-10487046" y="3743346"/>
            <a:ext cx="20144814" cy="2066322"/>
            <a:chOff x="0" y="0"/>
            <a:chExt cx="26859752" cy="275509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224ACD-136D-978B-34D3-046E1826278C}"/>
                </a:ext>
              </a:extLst>
            </p:cNvPr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4173DE23-FAEB-A906-D139-786106B7919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F6D011F7-EB3F-0F76-E7C0-77EABB955002}"/>
                </a:ext>
              </a:extLst>
            </p:cNvPr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0F387983-B7AE-6A25-5F25-7371AEE1240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18F2104-2391-9C71-EEBB-57639BA38C2D}"/>
                </a:ext>
              </a:extLst>
            </p:cNvPr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7" name="Freeform 22">
                <a:extLst>
                  <a:ext uri="{FF2B5EF4-FFF2-40B4-BE49-F238E27FC236}">
                    <a16:creationId xmlns:a16="http://schemas.microsoft.com/office/drawing/2014/main" id="{6DB89468-A797-5C35-8C43-B74C157C146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35B247B2-6F60-CF41-3641-C2933362EF15}"/>
                </a:ext>
              </a:extLst>
            </p:cNvPr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208A39E8-B725-4EAF-2B99-BB091E3CA6F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4" name="Group 25">
              <a:extLst>
                <a:ext uri="{FF2B5EF4-FFF2-40B4-BE49-F238E27FC236}">
                  <a16:creationId xmlns:a16="http://schemas.microsoft.com/office/drawing/2014/main" id="{DD83B499-656C-7C08-A310-98430C5125BA}"/>
                </a:ext>
              </a:extLst>
            </p:cNvPr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BB0BCCC7-B3DA-038C-2FA3-8139F757AFD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5" name="Group 27">
              <a:extLst>
                <a:ext uri="{FF2B5EF4-FFF2-40B4-BE49-F238E27FC236}">
                  <a16:creationId xmlns:a16="http://schemas.microsoft.com/office/drawing/2014/main" id="{07861F50-DE5B-93B2-9EFD-DFB8FF4E1F6E}"/>
                </a:ext>
              </a:extLst>
            </p:cNvPr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DE21DB7-295B-CAA7-BEF0-4E4FE9381CD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6" name="Group 29">
              <a:extLst>
                <a:ext uri="{FF2B5EF4-FFF2-40B4-BE49-F238E27FC236}">
                  <a16:creationId xmlns:a16="http://schemas.microsoft.com/office/drawing/2014/main" id="{77AAF267-8F59-71A7-00E0-28C769E3B932}"/>
                </a:ext>
              </a:extLst>
            </p:cNvPr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7EC965A6-6B65-BA83-F6CD-2784B06869E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7" name="Group 31">
              <a:extLst>
                <a:ext uri="{FF2B5EF4-FFF2-40B4-BE49-F238E27FC236}">
                  <a16:creationId xmlns:a16="http://schemas.microsoft.com/office/drawing/2014/main" id="{78D30B73-0CC6-228E-C996-EE1B0817B347}"/>
                </a:ext>
              </a:extLst>
            </p:cNvPr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FDE7CE1B-99F9-0FC0-29AB-923C490E2FA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8" name="Group 33">
              <a:extLst>
                <a:ext uri="{FF2B5EF4-FFF2-40B4-BE49-F238E27FC236}">
                  <a16:creationId xmlns:a16="http://schemas.microsoft.com/office/drawing/2014/main" id="{1B7586AF-4D49-29A1-F654-080042E19A89}"/>
                </a:ext>
              </a:extLst>
            </p:cNvPr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CCBC4F22-6BF9-9556-C311-5EA604DF10E0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78B4"/>
              </a:solidFill>
            </p:spPr>
          </p:sp>
        </p:grp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C7592E95-C1C1-30D3-CBEB-E795C5319807}"/>
                </a:ext>
              </a:extLst>
            </p:cNvPr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227DE806-B9E9-DB98-5D14-8E511064BC1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396815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EA9071-6F2B-9923-E753-3B70E965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2748"/>
            <a:ext cx="7162800" cy="100899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995975A-CC5D-F95B-B7E1-A540CFB4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98515"/>
            <a:ext cx="7119183" cy="100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2473A7-704A-4919-1CCD-F8942A69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843"/>
            <a:ext cx="7098417" cy="9906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7E3C22-3787-D76A-C69F-6D675B9E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24843"/>
            <a:ext cx="6908800" cy="100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54E678-4D7D-F326-3E88-1483E11B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2" y="151331"/>
            <a:ext cx="6629400" cy="97783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78965F-6E1B-5F5D-A8D2-AF38F81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2" y="151331"/>
            <a:ext cx="6629400" cy="986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2038EF-D6E8-925C-4F87-1D9BC597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08" y="134578"/>
            <a:ext cx="6781800" cy="99740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9CEEF9-28DC-B14E-D7FD-1B39F593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56465"/>
            <a:ext cx="6944156" cy="99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B339C2-67F8-4F30-014C-B595CD0A8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5370"/>
            <a:ext cx="7086600" cy="101916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7D4E8A-D325-B0C4-51B1-38C0DFB1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95370"/>
            <a:ext cx="7093081" cy="100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4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E03E3B7-6723-22A2-A17A-AC46AC20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5250"/>
            <a:ext cx="6850684" cy="10096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257DF8-B40B-D368-7F43-7E885219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180975"/>
            <a:ext cx="6948980" cy="99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10969" y="1524009"/>
            <a:ext cx="11828561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81"/>
              </a:lnSpc>
              <a:spcBef>
                <a:spcPct val="0"/>
              </a:spcBef>
            </a:pPr>
            <a:r>
              <a:rPr lang="es-PE" sz="10884" u="none" spc="1110" dirty="0">
                <a:solidFill>
                  <a:srgbClr val="DDEFF0"/>
                </a:solidFill>
                <a:latin typeface="Bebas Neue Bold"/>
              </a:rPr>
              <a:t>RESUMEN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794170" y="7993099"/>
            <a:ext cx="4645361" cy="855617"/>
            <a:chOff x="0" y="0"/>
            <a:chExt cx="6193814" cy="11408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193814" cy="1140823"/>
              <a:chOff x="0" y="0"/>
              <a:chExt cx="3585476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585476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3585476" h="660400">
                    <a:moveTo>
                      <a:pt x="346101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61017" y="0"/>
                    </a:lnTo>
                    <a:cubicBezTo>
                      <a:pt x="3529597" y="0"/>
                      <a:pt x="3585476" y="55880"/>
                      <a:pt x="3585476" y="124460"/>
                    </a:cubicBezTo>
                    <a:lnTo>
                      <a:pt x="3585476" y="535940"/>
                    </a:lnTo>
                    <a:cubicBezTo>
                      <a:pt x="3585476" y="604520"/>
                      <a:pt x="3529597" y="660400"/>
                      <a:pt x="3461017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56375" y="125585"/>
              <a:ext cx="5481063" cy="906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u="none" spc="587" dirty="0">
                  <a:solidFill>
                    <a:srgbClr val="2B1B94"/>
                  </a:solidFill>
                  <a:latin typeface="Bebas Neue"/>
                </a:rPr>
                <a:t>CONTINUAR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44540" y="3379971"/>
            <a:ext cx="829553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s-ES" sz="2800" u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presente proyecto posee como objetivo principal, ayudar a las personas a encontrar un nutricionista de confianza, con buenas recomendaciones por los usuarios que ya usaron la aplicación, a través de la calificación de la persona especializada.</a:t>
            </a:r>
          </a:p>
          <a:p>
            <a:pPr marL="0" lvl="0" indent="0" algn="r">
              <a:spcBef>
                <a:spcPct val="0"/>
              </a:spcBef>
            </a:pPr>
            <a:endParaRPr lang="es-ES" sz="2800" u="non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spcBef>
                <a:spcPct val="0"/>
              </a:spcBef>
            </a:pPr>
            <a:r>
              <a:rPr lang="es-ES" sz="2800" u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 visión es llegar a ser una app amigable para nuestros usuarios y conocida en el mercado de salud que garantice ese verdadero cambio que nuestros usuarios tanto anhelan. </a:t>
            </a:r>
            <a:endParaRPr lang="en-US" sz="2800" u="non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3D256958-C3B8-F7AC-B33A-5452A39F9FE9}"/>
              </a:ext>
            </a:extLst>
          </p:cNvPr>
          <p:cNvSpPr/>
          <p:nvPr/>
        </p:nvSpPr>
        <p:spPr>
          <a:xfrm>
            <a:off x="722530" y="3075716"/>
            <a:ext cx="8143064" cy="6868384"/>
          </a:xfrm>
          <a:custGeom>
            <a:avLst/>
            <a:gdLst/>
            <a:ahLst/>
            <a:cxnLst/>
            <a:rect l="l" t="t" r="r" b="b"/>
            <a:pathLst>
              <a:path w="9929511" h="7198896">
                <a:moveTo>
                  <a:pt x="0" y="0"/>
                </a:moveTo>
                <a:lnTo>
                  <a:pt x="9929511" y="0"/>
                </a:lnTo>
                <a:lnTo>
                  <a:pt x="9929511" y="7198896"/>
                </a:lnTo>
                <a:lnTo>
                  <a:pt x="0" y="719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76EC1E-B175-DB22-69AE-ADEEE64B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107"/>
            <a:ext cx="6324600" cy="83741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DDF31B-AE43-D1F7-E5BA-FAC326BE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65" y="887940"/>
            <a:ext cx="6001403" cy="8326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E8C800-D0AD-195C-265D-A808A762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733" y="765919"/>
            <a:ext cx="5334000" cy="86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7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2677" y="0"/>
            <a:ext cx="1488264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BASE DE DATOS</a:t>
            </a:r>
          </a:p>
        </p:txBody>
      </p:sp>
      <p:pic>
        <p:nvPicPr>
          <p:cNvPr id="19" name="image14.png">
            <a:extLst>
              <a:ext uri="{FF2B5EF4-FFF2-40B4-BE49-F238E27FC236}">
                <a16:creationId xmlns:a16="http://schemas.microsoft.com/office/drawing/2014/main" id="{D455A909-C8B1-87E2-4B56-4413D82844AA}"/>
              </a:ext>
            </a:extLst>
          </p:cNvPr>
          <p:cNvPicPr/>
          <p:nvPr/>
        </p:nvPicPr>
        <p:blipFill>
          <a:blip r:embed="rId2"/>
          <a:srcRect l="3115" r="682"/>
          <a:stretch>
            <a:fillRect/>
          </a:stretch>
        </p:blipFill>
        <p:spPr>
          <a:xfrm>
            <a:off x="1371600" y="987574"/>
            <a:ext cx="15544800" cy="9091993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4771182" y="-8030135"/>
            <a:ext cx="25581673" cy="26174213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7C6CE3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</p:grpSp>
      <p:sp>
        <p:nvSpPr>
          <p:cNvPr id="20" name="Freeform 20"/>
          <p:cNvSpPr/>
          <p:nvPr/>
        </p:nvSpPr>
        <p:spPr>
          <a:xfrm flipH="1">
            <a:off x="11745228" y="1028700"/>
            <a:ext cx="5318379" cy="8229600"/>
          </a:xfrm>
          <a:custGeom>
            <a:avLst/>
            <a:gdLst/>
            <a:ahLst/>
            <a:cxnLst/>
            <a:rect l="l" t="t" r="r" b="b"/>
            <a:pathLst>
              <a:path w="5318379" h="8229600">
                <a:moveTo>
                  <a:pt x="5318379" y="0"/>
                </a:moveTo>
                <a:lnTo>
                  <a:pt x="0" y="0"/>
                </a:lnTo>
                <a:lnTo>
                  <a:pt x="0" y="8229600"/>
                </a:lnTo>
                <a:lnTo>
                  <a:pt x="5318379" y="8229600"/>
                </a:lnTo>
                <a:lnTo>
                  <a:pt x="531837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3451" y="5056971"/>
            <a:ext cx="9372600" cy="1654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081"/>
              </a:lnSpc>
              <a:spcBef>
                <a:spcPct val="0"/>
              </a:spcBef>
            </a:pPr>
            <a:r>
              <a:rPr lang="en-US" sz="22600" u="none" spc="1110" dirty="0">
                <a:solidFill>
                  <a:srgbClr val="FFFFFF"/>
                </a:solidFill>
                <a:latin typeface="Bebas Neue Bold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6483" y="7932426"/>
            <a:ext cx="20144814" cy="2066322"/>
            <a:chOff x="0" y="0"/>
            <a:chExt cx="26859752" cy="2755096"/>
          </a:xfrm>
        </p:grpSpPr>
        <p:grpSp>
          <p:nvGrpSpPr>
            <p:cNvPr id="3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8288000" cy="9021846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90779" y="542394"/>
            <a:ext cx="4730394" cy="2889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081"/>
              </a:lnSpc>
              <a:spcBef>
                <a:spcPct val="0"/>
              </a:spcBef>
            </a:pPr>
            <a:r>
              <a:rPr lang="en-US" sz="8800" u="none" spc="1110" dirty="0">
                <a:solidFill>
                  <a:srgbClr val="7F6FED"/>
                </a:solidFill>
                <a:latin typeface="Bebas Neue Bold"/>
              </a:rPr>
              <a:t>OBJETIVO GENERAL: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6DFDC2D0-8A08-0DC2-C81B-B70F0704B02C}"/>
              </a:ext>
            </a:extLst>
          </p:cNvPr>
          <p:cNvSpPr txBox="1"/>
          <p:nvPr/>
        </p:nvSpPr>
        <p:spPr>
          <a:xfrm>
            <a:off x="8664625" y="2781300"/>
            <a:ext cx="829553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PE" sz="28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un aplicativo móvil que muestre el catálogo de nutricionistas de acuerdo a lo que busca el usuario.</a:t>
            </a:r>
            <a:endParaRPr lang="es-ES" sz="28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PE" sz="28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un aplicativo móvil que permita generar la comunicación entre el usuario y el nutricionista.</a:t>
            </a:r>
            <a:endParaRPr lang="es-ES" sz="28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PE" sz="28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Implementar una sección donde los usuarios puedan ver las recomendaciones y calificaciones de los nutricionistas.</a:t>
            </a:r>
            <a:endParaRPr lang="es-ES" sz="28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r">
              <a:spcBef>
                <a:spcPct val="0"/>
              </a:spcBef>
            </a:pPr>
            <a:r>
              <a:rPr lang="es-ES" sz="2800" u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800" u="none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2BE2DA9-0E2E-06DB-54D9-A9F77FD2BE9C}"/>
              </a:ext>
            </a:extLst>
          </p:cNvPr>
          <p:cNvSpPr txBox="1"/>
          <p:nvPr/>
        </p:nvSpPr>
        <p:spPr>
          <a:xfrm>
            <a:off x="1235812" y="3974104"/>
            <a:ext cx="6180666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28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y elaborar una aplicación móvil que pueda facilitar a los usuarios la búsqueda de profesionales nutricionistas que los ayude a cumplir y elaborar su plan de nutrición. </a:t>
            </a:r>
            <a:endParaRPr lang="es-ES" sz="28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C13BC465-EF01-A7F9-FDD0-F9327362F88C}"/>
              </a:ext>
            </a:extLst>
          </p:cNvPr>
          <p:cNvSpPr txBox="1"/>
          <p:nvPr/>
        </p:nvSpPr>
        <p:spPr>
          <a:xfrm>
            <a:off x="10527567" y="265669"/>
            <a:ext cx="50292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6600" u="none" spc="1110" dirty="0">
                <a:solidFill>
                  <a:srgbClr val="7F6FED"/>
                </a:solidFill>
                <a:latin typeface="Bebas Neue Bold"/>
              </a:rPr>
              <a:t>OBJETIVOS ESPECÍFICOS:</a:t>
            </a:r>
          </a:p>
        </p:txBody>
      </p:sp>
    </p:spTree>
    <p:extLst>
      <p:ext uri="{BB962C8B-B14F-4D97-AF65-F5344CB8AC3E}">
        <p14:creationId xmlns:p14="http://schemas.microsoft.com/office/powerpoint/2010/main" val="38201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4565351" y="882261"/>
            <a:ext cx="9157297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8000" spc="713" dirty="0">
                <a:solidFill>
                  <a:srgbClr val="7C6CE3"/>
                </a:solidFill>
                <a:latin typeface="Bebas Neue Bold"/>
              </a:rPr>
              <a:t>CICLO DE VIDA DEL PROYECTO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836483" y="9230826"/>
            <a:ext cx="20144814" cy="2066322"/>
            <a:chOff x="0" y="0"/>
            <a:chExt cx="26859752" cy="2755096"/>
          </a:xfrm>
        </p:grpSpPr>
        <p:grpSp>
          <p:nvGrpSpPr>
            <p:cNvPr id="30" name="Group 30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  <p:pic>
        <p:nvPicPr>
          <p:cNvPr id="50" name="image48.png">
            <a:extLst>
              <a:ext uri="{FF2B5EF4-FFF2-40B4-BE49-F238E27FC236}">
                <a16:creationId xmlns:a16="http://schemas.microsoft.com/office/drawing/2014/main" id="{146CE28B-DF61-0D72-89B9-ABEA723AFA0F}"/>
              </a:ext>
            </a:extLst>
          </p:cNvPr>
          <p:cNvPicPr/>
          <p:nvPr/>
        </p:nvPicPr>
        <p:blipFill>
          <a:blip r:embed="rId2"/>
          <a:srcRect t="5860" b="5302"/>
          <a:stretch>
            <a:fillRect/>
          </a:stretch>
        </p:blipFill>
        <p:spPr>
          <a:xfrm>
            <a:off x="4052008" y="3238500"/>
            <a:ext cx="10183984" cy="51054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3757" y="8741918"/>
            <a:ext cx="20144814" cy="2066322"/>
            <a:chOff x="0" y="0"/>
            <a:chExt cx="26859752" cy="2755096"/>
          </a:xfrm>
        </p:grpSpPr>
        <p:grpSp>
          <p:nvGrpSpPr>
            <p:cNvPr id="3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55511"/>
            <a:ext cx="18288000" cy="9021846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99172" y="86839"/>
            <a:ext cx="15289022" cy="135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081"/>
              </a:lnSpc>
              <a:spcBef>
                <a:spcPct val="0"/>
              </a:spcBef>
            </a:pPr>
            <a:r>
              <a:rPr lang="en-US" sz="8800" u="none" spc="1110" dirty="0">
                <a:solidFill>
                  <a:srgbClr val="7F6FED"/>
                </a:solidFill>
                <a:latin typeface="Bebas Neue Bold"/>
              </a:rPr>
              <a:t>REQUERIMIENTOS FUNCIONALES:</a:t>
            </a:r>
          </a:p>
        </p:txBody>
      </p:sp>
      <p:graphicFrame>
        <p:nvGraphicFramePr>
          <p:cNvPr id="39" name="Tabla 38">
            <a:extLst>
              <a:ext uri="{FF2B5EF4-FFF2-40B4-BE49-F238E27FC236}">
                <a16:creationId xmlns:a16="http://schemas.microsoft.com/office/drawing/2014/main" id="{E0A2AF71-A956-A9C0-2E3D-48B88A9D2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56042"/>
              </p:ext>
            </p:extLst>
          </p:nvPr>
        </p:nvGraphicFramePr>
        <p:xfrm>
          <a:off x="557972" y="1458373"/>
          <a:ext cx="8373855" cy="7496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516">
                  <a:extLst>
                    <a:ext uri="{9D8B030D-6E8A-4147-A177-3AD203B41FA5}">
                      <a16:colId xmlns:a16="http://schemas.microsoft.com/office/drawing/2014/main" val="2748120462"/>
                    </a:ext>
                  </a:extLst>
                </a:gridCol>
                <a:gridCol w="2191159">
                  <a:extLst>
                    <a:ext uri="{9D8B030D-6E8A-4147-A177-3AD203B41FA5}">
                      <a16:colId xmlns:a16="http://schemas.microsoft.com/office/drawing/2014/main" val="227535341"/>
                    </a:ext>
                  </a:extLst>
                </a:gridCol>
                <a:gridCol w="4521882">
                  <a:extLst>
                    <a:ext uri="{9D8B030D-6E8A-4147-A177-3AD203B41FA5}">
                      <a16:colId xmlns:a16="http://schemas.microsoft.com/office/drawing/2014/main" val="1728390459"/>
                    </a:ext>
                  </a:extLst>
                </a:gridCol>
                <a:gridCol w="865298">
                  <a:extLst>
                    <a:ext uri="{9D8B030D-6E8A-4147-A177-3AD203B41FA5}">
                      <a16:colId xmlns:a16="http://schemas.microsoft.com/office/drawing/2014/main" val="2180831004"/>
                    </a:ext>
                  </a:extLst>
                </a:gridCol>
              </a:tblGrid>
              <a:tr h="5306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3661634306"/>
                  </a:ext>
                </a:extLst>
              </a:tr>
              <a:tr h="1267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RF01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Registrar un nuevo nutricionista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permitirá que los nutricionistas se registren con los siguientes datos: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Nombres, apellidos, DNI, especialidad y foto, método de pago.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RN01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1737891882"/>
                  </a:ext>
                </a:extLst>
              </a:tr>
              <a:tr h="6156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RF02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Búsqueda de nutricionista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podrá buscar a un nutricionista según su especialidad y precio.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RN02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4064602653"/>
                  </a:ext>
                </a:extLst>
              </a:tr>
              <a:tr h="7490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RF03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podrá seleccionar al nutricionista según las características que desee.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RN02</a:t>
                      </a:r>
                      <a:endParaRPr lang="es-E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3187330555"/>
                  </a:ext>
                </a:extLst>
              </a:tr>
              <a:tr h="852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RF04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Contactar a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selecciona un botón donde le redirigirá a un chat para que pueda contactarse con el nutricionista.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RN02</a:t>
                      </a:r>
                      <a:endParaRPr lang="es-E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918925785"/>
                  </a:ext>
                </a:extLst>
              </a:tr>
              <a:tr h="9783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RF05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Registrar usuario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permitirá que el usuario se registre con los siguientes datos:</a:t>
                      </a:r>
                      <a:endParaRPr lang="es-E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Nombres, apellidos, DNI, teléfono y correo.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RN03</a:t>
                      </a:r>
                      <a:endParaRPr lang="es-E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RN04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677464781"/>
                  </a:ext>
                </a:extLst>
              </a:tr>
              <a:tr h="7490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RF06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horario de disponibilidad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podrá seleccionar el horario de disponibilidad del nutricionista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RN05</a:t>
                      </a:r>
                      <a:endParaRPr lang="es-E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2515375578"/>
                  </a:ext>
                </a:extLst>
              </a:tr>
              <a:tr h="852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RF07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suscripción de pago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nutricionista selecciona un tipo de suscripción, puede ser semanal, mensual o anual.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RN06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765" marR="53765" marT="53765" marB="53765"/>
                </a:tc>
                <a:extLst>
                  <a:ext uri="{0D108BD9-81ED-4DB2-BD59-A6C34878D82A}">
                    <a16:rowId xmlns:a16="http://schemas.microsoft.com/office/drawing/2014/main" val="1955037171"/>
                  </a:ext>
                </a:extLst>
              </a:tr>
            </a:tbl>
          </a:graphicData>
        </a:graphic>
      </p:graphicFrame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D37B04F0-3A35-49AA-E3BD-528EAC167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38494"/>
              </p:ext>
            </p:extLst>
          </p:nvPr>
        </p:nvGraphicFramePr>
        <p:xfrm>
          <a:off x="9167640" y="1499129"/>
          <a:ext cx="8469475" cy="7231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600">
                  <a:extLst>
                    <a:ext uri="{9D8B030D-6E8A-4147-A177-3AD203B41FA5}">
                      <a16:colId xmlns:a16="http://schemas.microsoft.com/office/drawing/2014/main" val="3966670079"/>
                    </a:ext>
                  </a:extLst>
                </a:gridCol>
                <a:gridCol w="2216180">
                  <a:extLst>
                    <a:ext uri="{9D8B030D-6E8A-4147-A177-3AD203B41FA5}">
                      <a16:colId xmlns:a16="http://schemas.microsoft.com/office/drawing/2014/main" val="2780252543"/>
                    </a:ext>
                  </a:extLst>
                </a:gridCol>
                <a:gridCol w="4573516">
                  <a:extLst>
                    <a:ext uri="{9D8B030D-6E8A-4147-A177-3AD203B41FA5}">
                      <a16:colId xmlns:a16="http://schemas.microsoft.com/office/drawing/2014/main" val="3642800362"/>
                    </a:ext>
                  </a:extLst>
                </a:gridCol>
                <a:gridCol w="875179">
                  <a:extLst>
                    <a:ext uri="{9D8B030D-6E8A-4147-A177-3AD203B41FA5}">
                      <a16:colId xmlns:a16="http://schemas.microsoft.com/office/drawing/2014/main" val="2058328276"/>
                    </a:ext>
                  </a:extLst>
                </a:gridCol>
              </a:tblGrid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RF08</a:t>
                      </a:r>
                      <a:endParaRPr lang="es-E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Elegir método de pago 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nutricionista va escoger con qué tipo de tarjeta va a pagar y si es de débito o crédito.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RN06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49382977"/>
                  </a:ext>
                </a:extLst>
              </a:tr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RF09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Modificar método de pago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nutricionista podrá modificar el método de pago.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RN06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38496115"/>
                  </a:ext>
                </a:extLst>
              </a:tr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RF10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Modificar datos de nutricionista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nutricionista podrá modificar sus datos como: nombre, apellido, DNI, teléfono o correo.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RN01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0147962"/>
                  </a:ext>
                </a:extLst>
              </a:tr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RF11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Calificar a los nutricionistas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podrá calificar a su nutricionista 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RN04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945394"/>
                  </a:ext>
                </a:extLst>
              </a:tr>
              <a:tr h="867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RF12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Modificar datos de los usuarios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podrá modificar sus datos como: nombre, apellido, DNI, teléfono o correo.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RN03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7518092"/>
                  </a:ext>
                </a:extLst>
              </a:tr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RF13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Administrar a los usuarios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El administrador podrá eliminar usuario 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0503340"/>
                  </a:ext>
                </a:extLst>
              </a:tr>
              <a:tr h="861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RF14</a:t>
                      </a:r>
                      <a:endParaRPr lang="es-ES" sz="16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Administrar a los nutricionistas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administrador podrá eliminar nutricionistas 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4710553"/>
                  </a:ext>
                </a:extLst>
              </a:tr>
              <a:tr h="11932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RF15</a:t>
                      </a:r>
                      <a:endParaRPr lang="es-ES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de sesión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usuario y nutricionista podrá iniciar sesión a través del aplicativo completando los siguientes datos: Correo y contraseña.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669585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8409" y="9301304"/>
            <a:ext cx="20144814" cy="2066322"/>
            <a:chOff x="0" y="0"/>
            <a:chExt cx="26859752" cy="2755096"/>
          </a:xfrm>
        </p:grpSpPr>
        <p:grpSp>
          <p:nvGrpSpPr>
            <p:cNvPr id="3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55511"/>
            <a:ext cx="18288000" cy="9021846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4350" y="479268"/>
            <a:ext cx="7153581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2081"/>
              </a:lnSpc>
              <a:spcBef>
                <a:spcPct val="0"/>
              </a:spcBef>
            </a:pPr>
            <a:r>
              <a:rPr lang="es-PE" sz="5400" b="1" u="none" spc="1110" dirty="0">
                <a:solidFill>
                  <a:srgbClr val="7F6FED"/>
                </a:solidFill>
                <a:latin typeface="Bebas Neue Bold"/>
              </a:rPr>
              <a:t>Reglas de negocio:</a:t>
            </a:r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9F557424-986E-DC10-9289-B5C53C5A1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54174"/>
              </p:ext>
            </p:extLst>
          </p:nvPr>
        </p:nvGraphicFramePr>
        <p:xfrm>
          <a:off x="744416" y="2705100"/>
          <a:ext cx="8211272" cy="573448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288824">
                  <a:extLst>
                    <a:ext uri="{9D8B030D-6E8A-4147-A177-3AD203B41FA5}">
                      <a16:colId xmlns:a16="http://schemas.microsoft.com/office/drawing/2014/main" val="1334919723"/>
                    </a:ext>
                  </a:extLst>
                </a:gridCol>
                <a:gridCol w="6922448">
                  <a:extLst>
                    <a:ext uri="{9D8B030D-6E8A-4147-A177-3AD203B41FA5}">
                      <a16:colId xmlns:a16="http://schemas.microsoft.com/office/drawing/2014/main" val="987557330"/>
                    </a:ext>
                  </a:extLst>
                </a:gridCol>
              </a:tblGrid>
              <a:tr h="5494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Nro.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</a:rPr>
                        <a:t>Detalle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73663"/>
                  </a:ext>
                </a:extLst>
              </a:tr>
              <a:tr h="941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RN01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El nutricionista debe de ingresar su especialidad y sus certificados de estudios y colocar una foto de perfil.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403496"/>
                  </a:ext>
                </a:extLst>
              </a:tr>
              <a:tr h="7502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RN02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Solo los usuarios registrados podrán visualizar la información de los nutricionistas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46025"/>
                  </a:ext>
                </a:extLst>
              </a:tr>
              <a:tr h="941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RN03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Es obligatorio que tanto los usuarios como los nutricionistas coloquen sus datos básicos de información.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79032"/>
                  </a:ext>
                </a:extLst>
              </a:tr>
              <a:tr h="5494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RN04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Solo los usuarios registrados pueden calificar a un nutricionista.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10760"/>
                  </a:ext>
                </a:extLst>
              </a:tr>
              <a:tr h="5494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RN05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Solo usuarios registrados pueden adquirir los servicios de los nutricionistas.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11465"/>
                  </a:ext>
                </a:extLst>
              </a:tr>
              <a:tr h="941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</a:rPr>
                        <a:t>RN06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</a:rPr>
                        <a:t>Es obligatorio que las tarjetas de débito o crédito ingresadas para la suscripción no estén expiradas.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013171"/>
                  </a:ext>
                </a:extLst>
              </a:tr>
            </a:tbl>
          </a:graphicData>
        </a:graphic>
      </p:graphicFrame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D406F94F-C08F-2945-54BB-3C4FBF769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95892"/>
              </p:ext>
            </p:extLst>
          </p:nvPr>
        </p:nvGraphicFramePr>
        <p:xfrm>
          <a:off x="9481037" y="2446947"/>
          <a:ext cx="8211272" cy="60248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02111">
                  <a:extLst>
                    <a:ext uri="{9D8B030D-6E8A-4147-A177-3AD203B41FA5}">
                      <a16:colId xmlns:a16="http://schemas.microsoft.com/office/drawing/2014/main" val="3790421392"/>
                    </a:ext>
                  </a:extLst>
                </a:gridCol>
                <a:gridCol w="6909161">
                  <a:extLst>
                    <a:ext uri="{9D8B030D-6E8A-4147-A177-3AD203B41FA5}">
                      <a16:colId xmlns:a16="http://schemas.microsoft.com/office/drawing/2014/main" val="36566708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kern="1200" dirty="0">
                          <a:solidFill>
                            <a:schemeClr val="dk1"/>
                          </a:solidFill>
                          <a:effectLst/>
                        </a:rPr>
                        <a:t>RNF</a:t>
                      </a:r>
                      <a:endParaRPr lang="es-E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kern="1200" dirty="0">
                          <a:solidFill>
                            <a:schemeClr val="dk1"/>
                          </a:solidFill>
                          <a:effectLst/>
                        </a:rPr>
                        <a:t>Detalle</a:t>
                      </a:r>
                      <a:endParaRPr lang="es-E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1800998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RNF01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La contraseña debe tener al menos seis caracteres, incluyendo al menos un carácter especial, un número y una letra mayúscula.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9831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RNF02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La aplicación deberá ser compatible con dispositivos móviles que ejecuten Android, con versiones 7, 8 y 9.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436914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RNF03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 dirty="0">
                          <a:solidFill>
                            <a:schemeClr val="dk1"/>
                          </a:solidFill>
                          <a:effectLst/>
                        </a:rPr>
                        <a:t>La aplicación debe tener un rendimiento rápido y ágil, sin tiempos de espera prolongados ni interrupciones inesperadas.</a:t>
                      </a:r>
                      <a:endParaRPr lang="es-E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2051103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RNF04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El aplicativo debe mostrar mensajes interactivos si se presenta un error.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606301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RNF05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La aplicación debe garantizar la seguridad del usuario y proteger adecuadamente la información personal y financiera manejada en ella.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704967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RNF06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El formato de fecha utilizado en la aplicación será día, mes y año (dd/mm/aaaa).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72265335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>
                          <a:solidFill>
                            <a:schemeClr val="dk1"/>
                          </a:solidFill>
                          <a:effectLst/>
                        </a:rPr>
                        <a:t>RNF07</a:t>
                      </a:r>
                      <a:endParaRPr lang="es-E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kern="1200" dirty="0">
                          <a:solidFill>
                            <a:schemeClr val="dk1"/>
                          </a:solidFill>
                          <a:effectLst/>
                        </a:rPr>
                        <a:t>El sistema solo permitirá cargar fotos en formato JPG o PNG</a:t>
                      </a:r>
                      <a:endParaRPr lang="es-E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2366946"/>
                  </a:ext>
                </a:extLst>
              </a:tr>
            </a:tbl>
          </a:graphicData>
        </a:graphic>
      </p:graphicFrame>
      <p:sp>
        <p:nvSpPr>
          <p:cNvPr id="29" name="TextBox 27">
            <a:extLst>
              <a:ext uri="{FF2B5EF4-FFF2-40B4-BE49-F238E27FC236}">
                <a16:creationId xmlns:a16="http://schemas.microsoft.com/office/drawing/2014/main" id="{C058B942-7235-BAC4-BBE0-A3ED0804A585}"/>
              </a:ext>
            </a:extLst>
          </p:cNvPr>
          <p:cNvSpPr txBox="1"/>
          <p:nvPr/>
        </p:nvSpPr>
        <p:spPr>
          <a:xfrm>
            <a:off x="9810069" y="479268"/>
            <a:ext cx="715358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s-PE" sz="5400" b="1" u="none" spc="1110" dirty="0">
                <a:solidFill>
                  <a:srgbClr val="7F6FED"/>
                </a:solidFill>
                <a:latin typeface="Bebas Neue Bold"/>
              </a:rPr>
              <a:t>REQUERIMIENTOS NO FUNCIONALES:</a:t>
            </a:r>
          </a:p>
        </p:txBody>
      </p:sp>
    </p:spTree>
    <p:extLst>
      <p:ext uri="{BB962C8B-B14F-4D97-AF65-F5344CB8AC3E}">
        <p14:creationId xmlns:p14="http://schemas.microsoft.com/office/powerpoint/2010/main" val="268717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5566" y="929409"/>
            <a:ext cx="7200900" cy="1003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CASOS DE USO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836483" y="9230826"/>
            <a:ext cx="20144814" cy="2066322"/>
            <a:chOff x="0" y="0"/>
            <a:chExt cx="26859752" cy="2755096"/>
          </a:xfrm>
        </p:grpSpPr>
        <p:grpSp>
          <p:nvGrpSpPr>
            <p:cNvPr id="24" name="Group 24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-836483" y="-1207824"/>
            <a:ext cx="20144814" cy="2066322"/>
            <a:chOff x="0" y="0"/>
            <a:chExt cx="26859752" cy="2755096"/>
          </a:xfrm>
        </p:grpSpPr>
        <p:grpSp>
          <p:nvGrpSpPr>
            <p:cNvPr id="45" name="Group 45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53" name="Group 53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55" name="Group 55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61" name="Group 61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  <p:grpSp>
          <p:nvGrpSpPr>
            <p:cNvPr id="63" name="Group 63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F6FED"/>
              </a:solidFill>
            </p:spPr>
          </p:sp>
        </p:grpSp>
      </p:grpSp>
      <p:pic>
        <p:nvPicPr>
          <p:cNvPr id="65" name="image45.png">
            <a:extLst>
              <a:ext uri="{FF2B5EF4-FFF2-40B4-BE49-F238E27FC236}">
                <a16:creationId xmlns:a16="http://schemas.microsoft.com/office/drawing/2014/main" id="{B352757C-762F-950F-BD23-EF92CCC1D9F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37448" y="2046518"/>
            <a:ext cx="8697135" cy="6961368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2287316" y="571500"/>
            <a:ext cx="13881697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8800" spc="713" dirty="0">
                <a:solidFill>
                  <a:srgbClr val="7C6CE3"/>
                </a:solidFill>
                <a:latin typeface="Bebas Neue Bold"/>
              </a:rPr>
              <a:t>CLASIFICACIÓN DE LAS ADQUISICIONES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836483" y="9230826"/>
            <a:ext cx="20144814" cy="2066322"/>
            <a:chOff x="0" y="0"/>
            <a:chExt cx="26859752" cy="2755096"/>
          </a:xfrm>
        </p:grpSpPr>
        <p:grpSp>
          <p:nvGrpSpPr>
            <p:cNvPr id="30" name="Group 30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E55D88B3-72E9-CBA0-AF67-ED4E310DF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05469"/>
              </p:ext>
            </p:extLst>
          </p:nvPr>
        </p:nvGraphicFramePr>
        <p:xfrm>
          <a:off x="4427564" y="2705100"/>
          <a:ext cx="9601201" cy="5867399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5649868">
                  <a:extLst>
                    <a:ext uri="{9D8B030D-6E8A-4147-A177-3AD203B41FA5}">
                      <a16:colId xmlns:a16="http://schemas.microsoft.com/office/drawing/2014/main" val="3285785759"/>
                    </a:ext>
                  </a:extLst>
                </a:gridCol>
                <a:gridCol w="1770054">
                  <a:extLst>
                    <a:ext uri="{9D8B030D-6E8A-4147-A177-3AD203B41FA5}">
                      <a16:colId xmlns:a16="http://schemas.microsoft.com/office/drawing/2014/main" val="220758958"/>
                    </a:ext>
                  </a:extLst>
                </a:gridCol>
                <a:gridCol w="2181279">
                  <a:extLst>
                    <a:ext uri="{9D8B030D-6E8A-4147-A177-3AD203B41FA5}">
                      <a16:colId xmlns:a16="http://schemas.microsoft.com/office/drawing/2014/main" val="4859587"/>
                    </a:ext>
                  </a:extLst>
                </a:gridCol>
              </a:tblGrid>
              <a:tr h="1020254"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PRODUCTO O SERVICIO</a:t>
                      </a:r>
                      <a:endParaRPr lang="es-ES" sz="20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20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ADQUISICIÓN</a:t>
                      </a:r>
                      <a:endParaRPr lang="es-ES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9150585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Computadoras: Asignado para cada integrante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Compra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26334765"/>
                  </a:ext>
                </a:extLst>
              </a:tr>
              <a:tr h="1020254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Escritorio de cómputo: Asignado para cada integrante 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Compra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69499502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Sillas gamer: Asignado para cada integrante 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Compra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7340992"/>
                  </a:ext>
                </a:extLst>
              </a:tr>
              <a:tr h="1020254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internet: La red debe de ser constante y sin interferencias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Contratación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14934915"/>
                  </a:ext>
                </a:extLst>
              </a:tr>
              <a:tr h="1020254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Audífonos: Asignado para cada integrante del grupo para las reuniones virtuales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Compra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9279243"/>
                  </a:ext>
                </a:extLst>
              </a:tr>
              <a:tr h="595461">
                <a:tc>
                  <a:txBody>
                    <a:bodyPr/>
                    <a:lstStyle/>
                    <a:p>
                      <a:pPr marL="762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Alojamiento de la base de datos.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76200" indent="1035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indent="179705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Compra</a:t>
                      </a:r>
                      <a:endParaRPr lang="es-E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74734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07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2287316" y="425604"/>
            <a:ext cx="13881697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8800" spc="713" dirty="0">
                <a:solidFill>
                  <a:srgbClr val="7C6CE3"/>
                </a:solidFill>
                <a:latin typeface="Bebas Neue Bold"/>
              </a:rPr>
              <a:t>CLASIFICACIÓN DE LAS ADQUISICIONES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-836483" y="9230826"/>
            <a:ext cx="20144814" cy="2066322"/>
            <a:chOff x="0" y="0"/>
            <a:chExt cx="26859752" cy="2755096"/>
          </a:xfrm>
        </p:grpSpPr>
        <p:grpSp>
          <p:nvGrpSpPr>
            <p:cNvPr id="30" name="Group 30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4" name="Group 44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02A3628-195F-E102-B410-6533F84FA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96356"/>
              </p:ext>
            </p:extLst>
          </p:nvPr>
        </p:nvGraphicFramePr>
        <p:xfrm>
          <a:off x="1142495" y="2649559"/>
          <a:ext cx="8561554" cy="5562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2430">
                  <a:extLst>
                    <a:ext uri="{9D8B030D-6E8A-4147-A177-3AD203B41FA5}">
                      <a16:colId xmlns:a16="http://schemas.microsoft.com/office/drawing/2014/main" val="1625713507"/>
                    </a:ext>
                  </a:extLst>
                </a:gridCol>
                <a:gridCol w="5339124">
                  <a:extLst>
                    <a:ext uri="{9D8B030D-6E8A-4147-A177-3AD203B41FA5}">
                      <a16:colId xmlns:a16="http://schemas.microsoft.com/office/drawing/2014/main" val="4122611821"/>
                    </a:ext>
                  </a:extLst>
                </a:gridCol>
              </a:tblGrid>
              <a:tr h="6174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 de Evaluación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 Esperado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647565782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Velocidad de conexión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velocidad para una navegación rápida y sin interrupciones.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030338735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Estabilidad y fiabilidad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servicio estable y confiable, evitando cortes frecuentes o desconexiones inesperadas.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182077206"/>
                  </a:ext>
                </a:extLst>
              </a:tr>
              <a:tr h="42251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y disponibilidad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Amplia cobertura en la zona de uso.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799347895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al cliente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servicio de atención al cliente eficiente, que brinde soluciones rápidas ante cualquier problema.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01443722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Precios y planes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precios sean accesibles y adecuados para cada velocidad del plan.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153596514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Límites de datos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si el proveedor impone límites de datos y su impacto en el consumo de Internet.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654202305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B378A08-3535-905E-9930-2BDBF8AB3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140221"/>
              </p:ext>
            </p:extLst>
          </p:nvPr>
        </p:nvGraphicFramePr>
        <p:xfrm>
          <a:off x="10591800" y="2438740"/>
          <a:ext cx="6477000" cy="5984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3281">
                  <a:extLst>
                    <a:ext uri="{9D8B030D-6E8A-4147-A177-3AD203B41FA5}">
                      <a16:colId xmlns:a16="http://schemas.microsoft.com/office/drawing/2014/main" val="2595183038"/>
                    </a:ext>
                  </a:extLst>
                </a:gridCol>
                <a:gridCol w="1267740">
                  <a:extLst>
                    <a:ext uri="{9D8B030D-6E8A-4147-A177-3AD203B41FA5}">
                      <a16:colId xmlns:a16="http://schemas.microsoft.com/office/drawing/2014/main" val="251913000"/>
                    </a:ext>
                  </a:extLst>
                </a:gridCol>
                <a:gridCol w="1429089">
                  <a:extLst>
                    <a:ext uri="{9D8B030D-6E8A-4147-A177-3AD203B41FA5}">
                      <a16:colId xmlns:a16="http://schemas.microsoft.com/office/drawing/2014/main" val="1804306619"/>
                    </a:ext>
                  </a:extLst>
                </a:gridCol>
                <a:gridCol w="1336890">
                  <a:extLst>
                    <a:ext uri="{9D8B030D-6E8A-4147-A177-3AD203B41FA5}">
                      <a16:colId xmlns:a16="http://schemas.microsoft.com/office/drawing/2014/main" val="3100239929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Criterio de Evaluación</a:t>
                      </a:r>
                      <a:endParaRPr lang="es-E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Claro</a:t>
                      </a:r>
                      <a:endParaRPr lang="es-ES" sz="18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Movistar</a:t>
                      </a:r>
                      <a:endParaRPr lang="es-ES" sz="18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</a:t>
                      </a:r>
                      <a:endParaRPr lang="es-ES" sz="18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06741839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Velocidad de conexión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12788927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Estabilidad y fiabilidad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43919354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y disponibilidad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42817744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al cliente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54310918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Precios y planes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543618169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Límites de datos</a:t>
                      </a:r>
                      <a:endParaRPr lang="es-E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783222126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s-E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s-E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s-PE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s-E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98611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19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1305</Words>
  <Application>Microsoft Office PowerPoint</Application>
  <PresentationFormat>Personalizado</PresentationFormat>
  <Paragraphs>286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Calibri</vt:lpstr>
      <vt:lpstr>Arial</vt:lpstr>
      <vt:lpstr>Bebas Neue Bold</vt:lpstr>
      <vt:lpstr>Rubik</vt:lpstr>
      <vt:lpstr>Bebas Neue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Purple and Blue Illustrated Project Management Infographic</dc:title>
  <dc:creator>b</dc:creator>
  <cp:lastModifiedBy>ALUMNO - MILAGROS JUANA LUISA SORIA GUERRERO</cp:lastModifiedBy>
  <cp:revision>2</cp:revision>
  <dcterms:created xsi:type="dcterms:W3CDTF">2006-08-16T00:00:00Z</dcterms:created>
  <dcterms:modified xsi:type="dcterms:W3CDTF">2023-07-26T22:52:32Z</dcterms:modified>
  <dc:identifier>DAFpwJmNpcI</dc:identifier>
</cp:coreProperties>
</file>